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82" r:id="rId23"/>
    <p:sldId id="283" r:id="rId24"/>
    <p:sldId id="284" r:id="rId25"/>
    <p:sldId id="285" r:id="rId26"/>
    <p:sldId id="286" r:id="rId27"/>
    <p:sldId id="288" r:id="rId28"/>
    <p:sldId id="289" r:id="rId29"/>
    <p:sldId id="290" r:id="rId30"/>
    <p:sldId id="291" r:id="rId31"/>
    <p:sldId id="292" r:id="rId32"/>
    <p:sldId id="287"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276" r:id="rId52"/>
    <p:sldId id="277" r:id="rId53"/>
    <p:sldId id="278" r:id="rId54"/>
    <p:sldId id="279" r:id="rId55"/>
    <p:sldId id="280" r:id="rId56"/>
    <p:sldId id="311" r:id="rId57"/>
    <p:sldId id="314" r:id="rId58"/>
    <p:sldId id="312" r:id="rId59"/>
    <p:sldId id="313" r:id="rId60"/>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Lst>
        </p14:section>
        <p14:section name="Joseph Plumb Martin" id="{B15C56F5-ACD8-4B0D-9E4E-ABB74C9FDFA2}">
          <p14:sldIdLst>
            <p14:sldId id="276"/>
            <p14:sldId id="277"/>
            <p14:sldId id="278"/>
            <p14:sldId id="279"/>
            <p14:sldId id="280"/>
          </p14:sldIdLst>
        </p14:section>
        <p14:section name="Sherman Correspondence" id="{6FD30B92-95D3-42EF-BEDE-799F720EED83}">
          <p14:sldIdLst>
            <p14:sldId id="311"/>
            <p14:sldId id="314"/>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88CB7-A532-45D1-B173-5B2DE2381007}" v="4" dt="2024-08-31T23:15:4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17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9/24/2024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53</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9/24/2024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actually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3866"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470400"/>
            <a:ext cx="5266267" cy="7848302"/>
          </a:xfrm>
          <a:prstGeom prst="rect">
            <a:avLst/>
          </a:prstGeom>
          <a:noFill/>
        </p:spPr>
        <p:txBody>
          <a:bodyPr wrap="square" rtlCol="0">
            <a:spAutoFit/>
          </a:bodyPr>
          <a:lstStyle/>
          <a:p>
            <a:pPr marL="742950" lvl="1" indent="-285750">
              <a:buFont typeface="Arial" panose="020B0604020202020204" pitchFamily="34" charset="0"/>
              <a:buChar char="•"/>
            </a:pPr>
            <a:r>
              <a:rPr lang="en-US" dirty="0"/>
              <a:t>Grant has a plan to take two weakly defended ports upstream so he can move his gunboats up there (Donaldson and Henry)</a:t>
            </a:r>
          </a:p>
          <a:p>
            <a:pPr marL="1200150" lvl="2" indent="-285750">
              <a:buFont typeface="Arial" panose="020B0604020202020204" pitchFamily="34" charset="0"/>
              <a:buChar char="•"/>
            </a:pPr>
            <a:r>
              <a:rPr lang="en-US" dirty="0"/>
              <a:t>Grant forces a retreat and the gunboats move into Alabama</a:t>
            </a:r>
          </a:p>
          <a:p>
            <a:pPr marL="742950" lvl="1" indent="-285750">
              <a:buFont typeface="Arial" panose="020B0604020202020204" pitchFamily="34" charset="0"/>
              <a:buChar char="•"/>
            </a:pPr>
            <a:r>
              <a:rPr lang="en-US" dirty="0"/>
              <a:t>Grant sees this as his moment to take the confederate railroad hub</a:t>
            </a:r>
          </a:p>
          <a:p>
            <a:pPr marL="1200150" lvl="2" indent="-285750">
              <a:buFont typeface="Arial" panose="020B0604020202020204" pitchFamily="34" charset="0"/>
              <a:buChar char="•"/>
            </a:pPr>
            <a:r>
              <a:rPr lang="en-US" dirty="0"/>
              <a:t>However, the confederates counterattack Grant when he didn’t expect it</a:t>
            </a:r>
          </a:p>
          <a:p>
            <a:pPr marL="742950" lvl="1" indent="-285750">
              <a:buFont typeface="Arial" panose="020B0604020202020204" pitchFamily="34" charset="0"/>
              <a:buChar char="•"/>
            </a:pPr>
            <a:r>
              <a:rPr lang="en-US" dirty="0"/>
              <a:t>Battle of Shiloh (April 6, 1862)</a:t>
            </a:r>
          </a:p>
          <a:p>
            <a:pPr marL="1200150" lvl="2" indent="-285750">
              <a:buFont typeface="Arial" panose="020B0604020202020204" pitchFamily="34" charset="0"/>
              <a:buChar char="•"/>
            </a:pPr>
            <a:r>
              <a:rPr lang="en-US" dirty="0"/>
              <a:t>Initial confederate success. They route the unexpecting union soldiers</a:t>
            </a:r>
          </a:p>
          <a:p>
            <a:pPr marL="1200150" lvl="2" indent="-285750">
              <a:buFont typeface="Arial" panose="020B0604020202020204" pitchFamily="34" charset="0"/>
              <a:buChar char="•"/>
            </a:pPr>
            <a:r>
              <a:rPr lang="en-US" dirty="0"/>
              <a:t>Grant must retreat to the gunboats, but one Union division gets surrounded by confederates.</a:t>
            </a:r>
          </a:p>
          <a:p>
            <a:pPr marL="1657350" lvl="3" indent="-285750">
              <a:buFont typeface="Arial" panose="020B0604020202020204" pitchFamily="34" charset="0"/>
              <a:buChar char="•"/>
            </a:pPr>
            <a:r>
              <a:rPr lang="en-US" dirty="0"/>
              <a:t>This division holds out long enough to give the union time to recover</a:t>
            </a:r>
          </a:p>
          <a:p>
            <a:pPr marL="1200150" lvl="2" indent="-285750">
              <a:buFont typeface="Arial" panose="020B0604020202020204" pitchFamily="34" charset="0"/>
              <a:buChar char="•"/>
            </a:pPr>
            <a:r>
              <a:rPr lang="en-US" dirty="0"/>
              <a:t>Grant counterattacks the next day spectacularly and wins the battle</a:t>
            </a:r>
          </a:p>
          <a:p>
            <a:pPr marL="1200150" lvl="2" indent="-285750">
              <a:buFont typeface="Arial" panose="020B0604020202020204" pitchFamily="34" charset="0"/>
              <a:buChar char="•"/>
            </a:pPr>
            <a:r>
              <a:rPr lang="en-US" dirty="0"/>
              <a:t>This battle had more casualties than all previous American wars combined</a:t>
            </a:r>
          </a:p>
          <a:p>
            <a:pPr marL="1200150" lvl="2" indent="-285750">
              <a:buFont typeface="Arial" panose="020B0604020202020204" pitchFamily="34" charset="0"/>
              <a:buChar char="•"/>
            </a:pPr>
            <a:r>
              <a:rPr lang="en-US" dirty="0"/>
              <a:t>After the south don’t surrender due to this battle, he realizes he will have to do a complete conquest</a:t>
            </a:r>
          </a:p>
          <a:p>
            <a:pPr marL="1657350" lvl="3"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8" y="7670800"/>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179697" y="4368799"/>
            <a:ext cx="3227703" cy="3227703"/>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253999"/>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0" y="1"/>
            <a:ext cx="5170458" cy="3539066"/>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365759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p:txBody>
      </p:sp>
    </p:spTree>
    <p:extLst>
      <p:ext uri="{BB962C8B-B14F-4D97-AF65-F5344CB8AC3E}">
        <p14:creationId xmlns:p14="http://schemas.microsoft.com/office/powerpoint/2010/main" val="246591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3382</TotalTime>
  <Words>11081</Words>
  <Application>Microsoft Office PowerPoint</Application>
  <PresentationFormat>Custom</PresentationFormat>
  <Paragraphs>795</Paragraphs>
  <Slides>59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17</cp:revision>
  <dcterms:created xsi:type="dcterms:W3CDTF">2024-08-20T00:05:07Z</dcterms:created>
  <dcterms:modified xsi:type="dcterms:W3CDTF">2024-09-25T04:44:33Z</dcterms:modified>
</cp:coreProperties>
</file>